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12192000"/>
  <p:notesSz cx="6858000" cy="9144000"/>
  <p:embeddedFontLst>
    <p:embeddedFont>
      <p:font typeface="Corbel"/>
      <p:regular r:id="rId20"/>
      <p:bold r:id="rId21"/>
      <p:italic r:id="rId22"/>
      <p:boldItalic r:id="rId23"/>
    </p:embeddedFont>
    <p:embeddedFont>
      <p:font typeface="Tahoma"/>
      <p:regular r:id="rId24"/>
      <p:bold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3840">
          <p15:clr>
            <a:srgbClr val="000000"/>
          </p15:clr>
        </p15:guide>
      </p15:sldGuideLst>
    </p:ext>
    <p:ext uri="http://customooxmlschemas.google.com/">
      <go:slidesCustomData xmlns:go="http://customooxmlschemas.google.com/" r:id="rId26" roundtripDataSignature="AMtx7mgNAKG9tpi15t/K9q80clkpg/8Pz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Corbel-regular.fntdata"/><Relationship Id="rId22" Type="http://schemas.openxmlformats.org/officeDocument/2006/relationships/font" Target="fonts/Corbel-italic.fntdata"/><Relationship Id="rId21" Type="http://schemas.openxmlformats.org/officeDocument/2006/relationships/font" Target="fonts/Corbel-bold.fntdata"/><Relationship Id="rId24" Type="http://schemas.openxmlformats.org/officeDocument/2006/relationships/font" Target="fonts/Tahoma-regular.fntdata"/><Relationship Id="rId23" Type="http://schemas.openxmlformats.org/officeDocument/2006/relationships/font" Target="fonts/Corbel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customschemas.google.com/relationships/presentationmetadata" Target="metadata"/><Relationship Id="rId25" Type="http://schemas.openxmlformats.org/officeDocument/2006/relationships/font" Target="fonts/Tahom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" name="Google Shape;9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Over the years, there had been case reports of lung injury caused by e-cig use.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Middle of 2019, </a:t>
            </a:r>
            <a:r>
              <a:rPr lang="en-US"/>
              <a:t>several cases of acute and subacute lung injury caused by e-cig use were reported in the USA.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9" name="Google Shape;16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The number of cases increased within a short period of time, leading to CDC announcing EVALI outbreak in Sept 2019.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The conditions were serious as patients had to be admitted and in some cases ventilated. There casualties as well.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By Feb 2020, more than 2800 cases with 68 deaths were reported to CDC from all over USA.</a:t>
            </a:r>
            <a:endParaRPr/>
          </a:p>
        </p:txBody>
      </p:sp>
      <p:sp>
        <p:nvSpPr>
          <p:cNvPr id="179" name="Google Shape;17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At the end of 2019, early 2020, Malaysia had 2 cases </a:t>
            </a:r>
            <a:r>
              <a:rPr lang="en-US"/>
              <a:t>of</a:t>
            </a:r>
            <a:r>
              <a:rPr lang="en-US"/>
              <a:t> probable EVALI.</a:t>
            </a:r>
            <a:endParaRPr/>
          </a:p>
        </p:txBody>
      </p:sp>
      <p:sp>
        <p:nvSpPr>
          <p:cNvPr id="187" name="Google Shape;18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5" name="Google Shape;195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3" name="Google Shape;203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" name="Google Shape;9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E-cigarette, or vaping, products can be used to deliver nicotine, cannabis (THC, CBD), flavorings, chemicals, and other substances.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They are known by many different names and come in many shapes, sizes and device types. Devices may be referred to as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● E-cigs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● Vapes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● Vape pens, dab pens, and dab rigs ● Tanks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● Mods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● Pod-Mods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● Electronic nicotine delivery systems (ENDS)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6" name="Google Shape;10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The anatomy of e-cigarette: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/>
              <a:t>The cartridge is where e-liquid is held. It comes in </a:t>
            </a:r>
            <a:r>
              <a:rPr lang="en-US"/>
              <a:t>pre-filled or refillable.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/>
              <a:t>The atomiser is the coil that is heated to convert e-liquid to aerosol.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/>
              <a:t>The sensor will turn on when the user inhales through it. 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lang="en-US"/>
              <a:t>The battery provides enough current to heat the atomiser.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E-cigarette has evolved: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first generation of disposable e-cig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Second generation: e-cig with pre-filled or refillable cartridge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Third generation: Tanks or Mods</a:t>
            </a:r>
            <a:endParaRPr/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-US"/>
              <a:t>Fourth generation: Pod Mods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It </a:t>
            </a:r>
            <a:r>
              <a:rPr lang="en-US"/>
              <a:t>is believed that E-cigarette entered Malaysian market in 2000 and gained popularity in 2010s.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In 2016, National E-Cigarette Survey (NECS) estimated 600,000 e-cig users among Malaysian adults.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The number of e-cig users </a:t>
            </a:r>
            <a:r>
              <a:rPr lang="en-US"/>
              <a:t>almost doubled to 1.1 million based on National Health and Morbidity Survey (NHMS) 2019.</a:t>
            </a:r>
            <a:r>
              <a:rPr lang="en-US"/>
              <a:t>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3" name="Google Shape;12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While Tobacco and E-Cigarette survey among Malaysian Adolescent (TECMA) reported an estimate of 300,000 e-cig users among our adolescents.</a:t>
            </a:r>
            <a:endParaRPr/>
          </a:p>
        </p:txBody>
      </p:sp>
      <p:sp>
        <p:nvSpPr>
          <p:cNvPr id="135" name="Google Shape;135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Health Effects of E-Cigarette Use Among U.S. Youth and Young Adults reported that delivery of nicotine from e-cig was in doses range from negligible to larger than conventional cigarettes, while its second-hand nicotine exposure was comparable to conventional cigarettes.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The Committee on the Review of the Health Effects of Electronic Nicotine Delivery Systems reported that exposure to nicotine and toxicants from the aerosolisation of e-cig ingredients was dependent on usage and characteristics of the device which influenced the variability of potentially toxic substances emitted.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5" name="Google Shape;14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E-cig can induce negative cardiovascular effects through various mechanisms e.g. oxidative stress, inflammation, DNA damage, arterial stiffness and, altered haemodynamics and platelet activity.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Daily e-cig use is associated with increased odds of having myocardial infarction (OR=1.79, 95% CI 1.20 to 2.66).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E-cig aerosol exposure is also associated with respiratory symptoms in healthy individuals and increased symptoms of patients with asthma, cystic fibrosis and chronic obstructive pulmonary disease.</a:t>
            </a:r>
            <a:endParaRPr/>
          </a:p>
        </p:txBody>
      </p:sp>
      <p:sp>
        <p:nvSpPr>
          <p:cNvPr id="161" name="Google Shape;16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 type="title">
  <p:cSld name="TITLE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16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41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p16"/>
          <p:cNvSpPr txBox="1"/>
          <p:nvPr>
            <p:ph type="ctrTitle"/>
          </p:nvPr>
        </p:nvSpPr>
        <p:spPr>
          <a:xfrm>
            <a:off x="1069848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5900"/>
              <a:buFont typeface="Corbel"/>
              <a:buNone/>
              <a:defRPr sz="5900">
                <a:solidFill>
                  <a:srgbClr val="FFFFFF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6"/>
          <p:cNvSpPr txBox="1"/>
          <p:nvPr>
            <p:ph idx="1" type="subTitle"/>
          </p:nvPr>
        </p:nvSpPr>
        <p:spPr>
          <a:xfrm>
            <a:off x="1100015" y="4670246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rgbClr val="D7F0F6"/>
                </a:solidFill>
              </a:defRPr>
            </a:lvl1pPr>
            <a:lvl2pPr lvl="1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2" name="Google Shape;22;p16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6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6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5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" type="body"/>
          </p:nvPr>
        </p:nvSpPr>
        <p:spPr>
          <a:xfrm rot="5400000">
            <a:off x="4966548" y="-233172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79" name="Google Shape;79;p25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5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25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6"/>
          <p:cNvSpPr txBox="1"/>
          <p:nvPr>
            <p:ph type="title"/>
          </p:nvPr>
        </p:nvSpPr>
        <p:spPr>
          <a:xfrm rot="5400000">
            <a:off x="-685800" y="2057400"/>
            <a:ext cx="4953000" cy="2819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1" type="body"/>
          </p:nvPr>
        </p:nvSpPr>
        <p:spPr>
          <a:xfrm rot="5400000">
            <a:off x="4965192" y="-228600"/>
            <a:ext cx="5120640" cy="731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26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26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6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7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7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28" name="Google Shape;28;p17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7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8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8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8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showMasterSp="0" type="blank">
  <p:cSld name="BLANK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9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0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5900"/>
              <a:buFont typeface="Corbel"/>
              <a:buNone/>
              <a:defRPr b="0" sz="5900">
                <a:solidFill>
                  <a:srgbClr val="595959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43" name="Google Shape;43;p20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0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0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1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1"/>
          <p:cNvSpPr txBox="1"/>
          <p:nvPr>
            <p:ph idx="1" type="body"/>
          </p:nvPr>
        </p:nvSpPr>
        <p:spPr>
          <a:xfrm>
            <a:off x="3867912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49" name="Google Shape;49;p21"/>
          <p:cNvSpPr txBox="1"/>
          <p:nvPr>
            <p:ph idx="2" type="body"/>
          </p:nvPr>
        </p:nvSpPr>
        <p:spPr>
          <a:xfrm>
            <a:off x="7818120" y="868680"/>
            <a:ext cx="347472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50" name="Google Shape;50;p21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1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2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22"/>
          <p:cNvSpPr txBox="1"/>
          <p:nvPr>
            <p:ph idx="1" type="body"/>
          </p:nvPr>
        </p:nvSpPr>
        <p:spPr>
          <a:xfrm>
            <a:off x="3867912" y="1023586"/>
            <a:ext cx="3474720" cy="80772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6" name="Google Shape;56;p22"/>
          <p:cNvSpPr txBox="1"/>
          <p:nvPr>
            <p:ph idx="2" type="body"/>
          </p:nvPr>
        </p:nvSpPr>
        <p:spPr>
          <a:xfrm>
            <a:off x="3867912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57" name="Google Shape;57;p22"/>
          <p:cNvSpPr txBox="1"/>
          <p:nvPr>
            <p:ph idx="3" type="body"/>
          </p:nvPr>
        </p:nvSpPr>
        <p:spPr>
          <a:xfrm>
            <a:off x="7818463" y="1023586"/>
            <a:ext cx="3474720" cy="81317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58" name="Google Shape;58;p22"/>
          <p:cNvSpPr txBox="1"/>
          <p:nvPr>
            <p:ph idx="4" type="body"/>
          </p:nvPr>
        </p:nvSpPr>
        <p:spPr>
          <a:xfrm>
            <a:off x="7818463" y="1930936"/>
            <a:ext cx="347472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59" name="Google Shape;59;p22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2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3"/>
          <p:cNvSpPr txBox="1"/>
          <p:nvPr>
            <p:ph type="title"/>
          </p:nvPr>
        </p:nvSpPr>
        <p:spPr>
          <a:xfrm>
            <a:off x="256032" y="1143000"/>
            <a:ext cx="2834640" cy="23774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orbel"/>
              <a:buNone/>
              <a:defRPr b="0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3"/>
          <p:cNvSpPr txBox="1"/>
          <p:nvPr>
            <p:ph idx="1" type="body"/>
          </p:nvPr>
        </p:nvSpPr>
        <p:spPr>
          <a:xfrm>
            <a:off x="3867912" y="868680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Char char="●"/>
              <a:defRPr sz="20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65" name="Google Shape;65;p23"/>
          <p:cNvSpPr txBox="1"/>
          <p:nvPr>
            <p:ph idx="2" type="body"/>
          </p:nvPr>
        </p:nvSpPr>
        <p:spPr>
          <a:xfrm>
            <a:off x="256032" y="3494176"/>
            <a:ext cx="2834640" cy="2321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66" name="Google Shape;66;p23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3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4"/>
          <p:cNvSpPr txBox="1"/>
          <p:nvPr>
            <p:ph type="title"/>
          </p:nvPr>
        </p:nvSpPr>
        <p:spPr>
          <a:xfrm>
            <a:off x="256032" y="1143000"/>
            <a:ext cx="2834640" cy="23774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orbel"/>
              <a:buNone/>
              <a:defRPr b="0"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/>
          <p:nvPr>
            <p:ph idx="2" type="pic"/>
          </p:nvPr>
        </p:nvSpPr>
        <p:spPr>
          <a:xfrm>
            <a:off x="3570644" y="767419"/>
            <a:ext cx="8115230" cy="5330952"/>
          </a:xfrm>
          <a:prstGeom prst="rect">
            <a:avLst/>
          </a:prstGeom>
          <a:solidFill>
            <a:srgbClr val="BFBFBF"/>
          </a:solidFill>
          <a:ln>
            <a:noFill/>
          </a:ln>
        </p:spPr>
      </p:sp>
      <p:sp>
        <p:nvSpPr>
          <p:cNvPr id="72" name="Google Shape;72;p24"/>
          <p:cNvSpPr txBox="1"/>
          <p:nvPr>
            <p:ph idx="1" type="body"/>
          </p:nvPr>
        </p:nvSpPr>
        <p:spPr>
          <a:xfrm>
            <a:off x="256032" y="3493008"/>
            <a:ext cx="2834640" cy="23225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FFFFF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200"/>
              <a:buNone/>
              <a:defRPr sz="12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000"/>
              <a:buNone/>
              <a:defRPr sz="10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900"/>
              <a:buNone/>
              <a:defRPr sz="9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900"/>
              <a:buNone/>
              <a:defRPr sz="900"/>
            </a:lvl9pPr>
          </a:lstStyle>
          <a:p/>
        </p:txBody>
      </p:sp>
      <p:sp>
        <p:nvSpPr>
          <p:cNvPr id="73" name="Google Shape;73;p24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4"/>
          <p:cNvSpPr txBox="1"/>
          <p:nvPr>
            <p:ph idx="11" type="ftr"/>
          </p:nvPr>
        </p:nvSpPr>
        <p:spPr>
          <a:xfrm>
            <a:off x="3499101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4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p15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5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411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15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4" name="Google Shape;14;p15"/>
          <p:cNvSpPr txBox="1"/>
          <p:nvPr>
            <p:ph idx="10" type="dt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5" name="Google Shape;15;p15"/>
          <p:cNvSpPr txBox="1"/>
          <p:nvPr>
            <p:ph idx="11" type="ftr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6" name="Google Shape;16;p15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0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13.png"/><Relationship Id="rId5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5.png"/><Relationship Id="rId5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8.png"/><Relationship Id="rId5" Type="http://schemas.openxmlformats.org/officeDocument/2006/relationships/image" Target="../media/image1.png"/><Relationship Id="rId6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www.ncbi.nlm.nih.gov/books/NBK538680/" TargetMode="External"/><Relationship Id="rId4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"/>
          <p:cNvSpPr txBox="1"/>
          <p:nvPr>
            <p:ph type="ctrTitle"/>
          </p:nvPr>
        </p:nvSpPr>
        <p:spPr>
          <a:xfrm>
            <a:off x="1069847" y="1298448"/>
            <a:ext cx="7501497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Tahoma"/>
              <a:buNone/>
            </a:pPr>
            <a:r>
              <a:rPr b="1" lang="en-US" sz="3600">
                <a:latin typeface="Tahoma"/>
                <a:ea typeface="Tahoma"/>
                <a:cs typeface="Tahoma"/>
                <a:sym typeface="Tahoma"/>
              </a:rPr>
              <a:t>Training of Core Trainers on </a:t>
            </a:r>
            <a:br>
              <a:rPr b="1" lang="en-US" sz="3600">
                <a:latin typeface="Tahoma"/>
                <a:ea typeface="Tahoma"/>
                <a:cs typeface="Tahoma"/>
                <a:sym typeface="Tahoma"/>
              </a:rPr>
            </a:br>
            <a:r>
              <a:rPr b="1" lang="en-US" sz="3600">
                <a:latin typeface="Tahoma"/>
                <a:ea typeface="Tahoma"/>
                <a:cs typeface="Tahoma"/>
                <a:sym typeface="Tahoma"/>
              </a:rPr>
              <a:t>Clinical Practice Guidelines (CPG) </a:t>
            </a:r>
            <a:br>
              <a:rPr lang="en-US" sz="3600">
                <a:latin typeface="Calibri"/>
                <a:ea typeface="Calibri"/>
                <a:cs typeface="Calibri"/>
                <a:sym typeface="Calibri"/>
              </a:rPr>
            </a:br>
            <a:r>
              <a:rPr b="1" lang="en-US" sz="3600">
                <a:latin typeface="Tahoma"/>
                <a:ea typeface="Tahoma"/>
                <a:cs typeface="Tahoma"/>
                <a:sym typeface="Tahoma"/>
              </a:rPr>
              <a:t>Management of E-Cigarette or Vaping Product Use-Associated Lung Injury (EVALI)</a:t>
            </a:r>
            <a:endParaRPr sz="3600"/>
          </a:p>
        </p:txBody>
      </p:sp>
      <p:sp>
        <p:nvSpPr>
          <p:cNvPr id="93" name="Google Shape;93;p1"/>
          <p:cNvSpPr txBox="1"/>
          <p:nvPr>
            <p:ph idx="1" type="subTitle"/>
          </p:nvPr>
        </p:nvSpPr>
        <p:spPr>
          <a:xfrm>
            <a:off x="1100015" y="4670246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</a:pPr>
            <a:r>
              <a:rPr b="1" lang="en-US" sz="6000"/>
              <a:t>Introduction</a:t>
            </a:r>
            <a:endParaRPr b="1" sz="6000"/>
          </a:p>
        </p:txBody>
      </p:sp>
      <p:pic>
        <p:nvPicPr>
          <p:cNvPr id="94" name="Google Shape;94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73309" y="2359700"/>
            <a:ext cx="2919725" cy="4495005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0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72" name="Google Shape;17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7442" y="5240313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al user interface&#10;&#10;Description automatically generated" id="173" name="Google Shape;17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3419" y="420635"/>
            <a:ext cx="6050630" cy="603550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al user interface, text, application&#10;&#10;Description automatically generated" id="174" name="Google Shape;174;p1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01176" y="480293"/>
            <a:ext cx="4569281" cy="132509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ext&#10;&#10;Description automatically generated" id="175" name="Google Shape;175;p1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001176" y="2015724"/>
            <a:ext cx="4544545" cy="127247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Graphical user interface, website&#10;&#10;Description automatically generated" id="176" name="Google Shape;176;p1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148692" y="3478094"/>
            <a:ext cx="4397030" cy="2220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11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82" name="Google Shape;182;p11"/>
          <p:cNvPicPr preferRelativeResize="0"/>
          <p:nvPr/>
        </p:nvPicPr>
        <p:blipFill rotWithShape="1">
          <a:blip r:embed="rId3">
            <a:alphaModFix/>
          </a:blip>
          <a:srcRect b="39719" l="6883" r="10000" t="14777"/>
          <a:stretch/>
        </p:blipFill>
        <p:spPr>
          <a:xfrm>
            <a:off x="1477818" y="649826"/>
            <a:ext cx="9340114" cy="28747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11"/>
          <p:cNvPicPr preferRelativeResize="0"/>
          <p:nvPr/>
        </p:nvPicPr>
        <p:blipFill rotWithShape="1">
          <a:blip r:embed="rId4">
            <a:alphaModFix/>
          </a:blip>
          <a:srcRect b="32960" l="30103" r="9176" t="33782"/>
          <a:stretch/>
        </p:blipFill>
        <p:spPr>
          <a:xfrm>
            <a:off x="1472888" y="3626946"/>
            <a:ext cx="9340114" cy="2876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797442" y="5240313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2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0" name="Google Shape;19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7442" y="5240313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2"/>
          <p:cNvPicPr preferRelativeResize="0"/>
          <p:nvPr/>
        </p:nvPicPr>
        <p:blipFill rotWithShape="1">
          <a:blip r:embed="rId4">
            <a:alphaModFix/>
          </a:blip>
          <a:srcRect b="0" l="22846" r="41615" t="13726"/>
          <a:stretch/>
        </p:blipFill>
        <p:spPr>
          <a:xfrm>
            <a:off x="6438264" y="517236"/>
            <a:ext cx="4337773" cy="5920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12"/>
          <p:cNvPicPr preferRelativeResize="0"/>
          <p:nvPr/>
        </p:nvPicPr>
        <p:blipFill rotWithShape="1">
          <a:blip r:embed="rId5">
            <a:alphaModFix/>
          </a:blip>
          <a:srcRect b="50000" l="10788" r="36507" t="13498"/>
          <a:stretch/>
        </p:blipFill>
        <p:spPr>
          <a:xfrm>
            <a:off x="333850" y="2194791"/>
            <a:ext cx="6197093" cy="241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3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b="1" lang="en-US">
                <a:solidFill>
                  <a:schemeClr val="lt1"/>
                </a:solidFill>
              </a:rPr>
              <a:t>Take home messages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98" name="Google Shape;198;p13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</a:pPr>
            <a:r>
              <a:rPr lang="en-US" sz="4000">
                <a:solidFill>
                  <a:schemeClr val="dk1"/>
                </a:solidFill>
              </a:rPr>
              <a:t>E-cig &amp; vaping products cause health harm.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4000"/>
              <a:buChar char="●"/>
            </a:pPr>
            <a:r>
              <a:rPr lang="en-US" sz="4000">
                <a:solidFill>
                  <a:schemeClr val="dk1"/>
                </a:solidFill>
              </a:rPr>
              <a:t>EVALI outbreak causes morbidity &amp; mortality.</a:t>
            </a:r>
            <a:endParaRPr/>
          </a:p>
          <a:p>
            <a:pPr indent="-55878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000"/>
              <a:buNone/>
            </a:pPr>
            <a:r>
              <a:t/>
            </a:r>
            <a:endParaRPr/>
          </a:p>
        </p:txBody>
      </p:sp>
      <p:sp>
        <p:nvSpPr>
          <p:cNvPr id="199" name="Google Shape;199;p13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00" name="Google Shape;20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7442" y="5240313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4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5900"/>
              <a:buFont typeface="Corbel"/>
              <a:buNone/>
            </a:pPr>
            <a:r>
              <a:rPr b="1" lang="en-US"/>
              <a:t>Thank you</a:t>
            </a:r>
            <a:endParaRPr b="1"/>
          </a:p>
        </p:txBody>
      </p:sp>
      <p:sp>
        <p:nvSpPr>
          <p:cNvPr id="206" name="Google Shape;206;p14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07" name="Google Shape;20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b="1" lang="en-US">
                <a:solidFill>
                  <a:schemeClr val="lt1"/>
                </a:solidFill>
              </a:rPr>
              <a:t>Learning objectives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101" name="Google Shape;101;p2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000"/>
              <a:buChar char="●"/>
            </a:pPr>
            <a:r>
              <a:rPr baseline="30000" lang="en-US" sz="4000">
                <a:solidFill>
                  <a:schemeClr val="dk1"/>
                </a:solidFill>
              </a:rPr>
              <a:t>To know about </a:t>
            </a:r>
            <a:endParaRPr/>
          </a:p>
          <a:p>
            <a:pPr indent="-266700" lvl="1" marL="442913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3600"/>
              <a:buChar char="●"/>
            </a:pPr>
            <a:r>
              <a:rPr baseline="30000" lang="en-US" sz="3600">
                <a:solidFill>
                  <a:schemeClr val="dk1"/>
                </a:solidFill>
              </a:rPr>
              <a:t>e-cigarette or vaping products devices &amp; their health harm</a:t>
            </a:r>
            <a:endParaRPr/>
          </a:p>
          <a:p>
            <a:pPr indent="-266700" lvl="1" marL="442913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3600"/>
              <a:buChar char="●"/>
            </a:pPr>
            <a:r>
              <a:rPr baseline="30000" lang="en-US" sz="3600">
                <a:solidFill>
                  <a:schemeClr val="dk1"/>
                </a:solidFill>
              </a:rPr>
              <a:t>epidemiology of the EVALI outbreak </a:t>
            </a:r>
            <a:endParaRPr/>
          </a:p>
          <a:p>
            <a:pPr indent="0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aseline="30000" sz="3200">
              <a:solidFill>
                <a:schemeClr val="dk1"/>
              </a:solidFill>
            </a:endParaRPr>
          </a:p>
          <a:p>
            <a:pPr indent="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aseline="30000" sz="3200">
              <a:solidFill>
                <a:schemeClr val="dk1"/>
              </a:solidFill>
            </a:endParaRPr>
          </a:p>
        </p:txBody>
      </p:sp>
      <p:sp>
        <p:nvSpPr>
          <p:cNvPr id="102" name="Google Shape;102;p2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03" name="Google Shape;103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E-cigarette </a:t>
            </a:r>
            <a:br>
              <a:rPr b="1" lang="en-US"/>
            </a:br>
            <a:r>
              <a:rPr b="1" lang="en-US"/>
              <a:t>(E-cig)</a:t>
            </a:r>
            <a:endParaRPr b="1"/>
          </a:p>
        </p:txBody>
      </p:sp>
      <p:sp>
        <p:nvSpPr>
          <p:cNvPr id="109" name="Google Shape;109;p3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lang="en-US" sz="3200">
                <a:solidFill>
                  <a:schemeClr val="dk1"/>
                </a:solidFill>
              </a:rPr>
              <a:t>E-cig is a handheld device equipped with aerosol generator, battery &amp; solution storage area.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Char char="●"/>
            </a:pPr>
            <a:r>
              <a:rPr lang="en-US" sz="3200">
                <a:solidFill>
                  <a:schemeClr val="dk1"/>
                </a:solidFill>
              </a:rPr>
              <a:t>Its purpose is delivery of nicotine or other chemicals via aerosolisation.</a:t>
            </a:r>
            <a:r>
              <a:rPr baseline="30000" lang="en-US" sz="3200">
                <a:solidFill>
                  <a:schemeClr val="dk1"/>
                </a:solidFill>
              </a:rPr>
              <a:t>1</a:t>
            </a:r>
            <a:endParaRPr/>
          </a:p>
          <a:p>
            <a:pPr indent="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aseline="30000" sz="3200">
              <a:solidFill>
                <a:schemeClr val="dk1"/>
              </a:solidFill>
            </a:endParaRPr>
          </a:p>
          <a:p>
            <a:pPr indent="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aseline="30000" sz="3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aseline="30000" lang="en-US">
                <a:solidFill>
                  <a:schemeClr val="dk1"/>
                </a:solidFill>
              </a:rPr>
              <a:t>1. Brown CJ, et al. Electronic cigarettes: product characterisation and design considerations. Tob 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baseline="30000" lang="en-US">
                <a:solidFill>
                  <a:schemeClr val="dk1"/>
                </a:solidFill>
              </a:rPr>
              <a:t>     Control. 2014;23 Suppl 2(Suppl 2):ii4-10</a:t>
            </a:r>
            <a:endParaRPr/>
          </a:p>
        </p:txBody>
      </p:sp>
      <p:sp>
        <p:nvSpPr>
          <p:cNvPr id="110" name="Google Shape;110;p3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1" name="Google Shape;11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4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E-cig</a:t>
            </a:r>
            <a:r>
              <a:rPr b="1" lang="en-US" sz="2000"/>
              <a:t>-2</a:t>
            </a:r>
            <a:endParaRPr/>
          </a:p>
        </p:txBody>
      </p:sp>
      <p:sp>
        <p:nvSpPr>
          <p:cNvPr id="117" name="Google Shape;117;p4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18" name="Google Shape;118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90778" y="256489"/>
            <a:ext cx="4974336" cy="3158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68123" y="3434201"/>
            <a:ext cx="4974336" cy="3108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Epidemiology</a:t>
            </a:r>
            <a:endParaRPr b="1"/>
          </a:p>
        </p:txBody>
      </p:sp>
      <p:sp>
        <p:nvSpPr>
          <p:cNvPr id="126" name="Google Shape;126;p5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27" name="Google Shape;127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5"/>
          <p:cNvPicPr preferRelativeResize="0"/>
          <p:nvPr/>
        </p:nvPicPr>
        <p:blipFill rotWithShape="1">
          <a:blip r:embed="rId4">
            <a:alphaModFix/>
          </a:blip>
          <a:srcRect b="71819" l="0" r="30314" t="0"/>
          <a:stretch/>
        </p:blipFill>
        <p:spPr>
          <a:xfrm>
            <a:off x="4117442" y="1868080"/>
            <a:ext cx="6099453" cy="1115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5"/>
          <p:cNvPicPr preferRelativeResize="0"/>
          <p:nvPr/>
        </p:nvPicPr>
        <p:blipFill rotWithShape="1">
          <a:blip r:embed="rId5">
            <a:alphaModFix/>
          </a:blip>
          <a:srcRect b="11038" l="26539" r="5846" t="25574"/>
          <a:stretch/>
        </p:blipFill>
        <p:spPr>
          <a:xfrm>
            <a:off x="4047941" y="3105299"/>
            <a:ext cx="5902052" cy="311078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5"/>
          <p:cNvSpPr txBox="1"/>
          <p:nvPr/>
        </p:nvSpPr>
        <p:spPr>
          <a:xfrm>
            <a:off x="4045527" y="6271499"/>
            <a:ext cx="6588608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3. Ab Rahman J, et al. The Prevalence of E-Cigarette Use Among Adults in Malaysia. Asia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   Pac J Public Health. 2019;31(7_suppl):9S-21S</a:t>
            </a:r>
            <a:endParaRPr b="0" i="0" sz="1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1" name="Google Shape;131;p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36604" y="4831719"/>
            <a:ext cx="2366150" cy="86245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5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Char char="●"/>
            </a:pPr>
            <a:r>
              <a:rPr b="1" lang="en-US" sz="3200">
                <a:solidFill>
                  <a:schemeClr val="dk1"/>
                </a:solidFill>
              </a:rPr>
              <a:t>National E-Cigarette Survey 2016</a:t>
            </a:r>
            <a:r>
              <a:rPr b="1" baseline="30000" lang="en-US" sz="3200">
                <a:solidFill>
                  <a:schemeClr val="dk1"/>
                </a:solidFill>
              </a:rPr>
              <a:t>3</a:t>
            </a:r>
            <a:endParaRPr/>
          </a:p>
          <a:p>
            <a:pPr indent="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>
              <a:solidFill>
                <a:schemeClr val="dk1"/>
              </a:solidFill>
            </a:endParaRPr>
          </a:p>
          <a:p>
            <a:pPr indent="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>
              <a:solidFill>
                <a:schemeClr val="dk1"/>
              </a:solidFill>
            </a:endParaRPr>
          </a:p>
          <a:p>
            <a:pPr indent="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>
              <a:solidFill>
                <a:schemeClr val="dk1"/>
              </a:solidFill>
            </a:endParaRPr>
          </a:p>
          <a:p>
            <a:pPr indent="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>
              <a:solidFill>
                <a:schemeClr val="dk1"/>
              </a:solidFill>
            </a:endParaRPr>
          </a:p>
          <a:p>
            <a:pPr indent="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>
              <a:solidFill>
                <a:schemeClr val="dk1"/>
              </a:solidFill>
            </a:endParaRPr>
          </a:p>
          <a:p>
            <a:pPr indent="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t/>
            </a:r>
            <a:endParaRPr b="1" sz="3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6"/>
          <p:cNvSpPr txBox="1"/>
          <p:nvPr>
            <p:ph type="title"/>
          </p:nvPr>
        </p:nvSpPr>
        <p:spPr>
          <a:xfrm>
            <a:off x="252918" y="1123837"/>
            <a:ext cx="3044463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Epidemiology</a:t>
            </a:r>
            <a:r>
              <a:rPr b="1" lang="en-US" sz="2000"/>
              <a:t>-2</a:t>
            </a:r>
            <a:endParaRPr b="1" sz="2000"/>
          </a:p>
        </p:txBody>
      </p:sp>
      <p:sp>
        <p:nvSpPr>
          <p:cNvPr id="138" name="Google Shape;138;p6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39" name="Google Shape;13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6"/>
          <p:cNvPicPr preferRelativeResize="0"/>
          <p:nvPr/>
        </p:nvPicPr>
        <p:blipFill rotWithShape="1">
          <a:blip r:embed="rId4">
            <a:alphaModFix/>
          </a:blip>
          <a:srcRect b="35501" l="21235" r="55269" t="22685"/>
          <a:stretch/>
        </p:blipFill>
        <p:spPr>
          <a:xfrm>
            <a:off x="4252349" y="1186306"/>
            <a:ext cx="4897510" cy="4900457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6"/>
          <p:cNvSpPr txBox="1"/>
          <p:nvPr/>
        </p:nvSpPr>
        <p:spPr>
          <a:xfrm>
            <a:off x="4261247" y="754505"/>
            <a:ext cx="4897509" cy="36933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TECMA 2016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6"/>
          <p:cNvSpPr txBox="1"/>
          <p:nvPr/>
        </p:nvSpPr>
        <p:spPr>
          <a:xfrm>
            <a:off x="1330034" y="6271499"/>
            <a:ext cx="9365673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5. Institute for Public Health (IPH) and International Islamic University Malaysia. National E-Cigarette Survey (NECS) 2016:  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   Prevalence, Pattern and Perception Regarding E-Cigarette and Vape Use Among Malaysian Adults. Kuala Lumpur: IPH; 2017</a:t>
            </a:r>
            <a:endParaRPr b="0" i="0" sz="14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7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Delivery &amp; exposure to chemicals</a:t>
            </a:r>
            <a:endParaRPr b="1"/>
          </a:p>
        </p:txBody>
      </p:sp>
      <p:sp>
        <p:nvSpPr>
          <p:cNvPr id="148" name="Google Shape;148;p7"/>
          <p:cNvSpPr txBox="1"/>
          <p:nvPr>
            <p:ph idx="1" type="body"/>
          </p:nvPr>
        </p:nvSpPr>
        <p:spPr>
          <a:xfrm>
            <a:off x="3869268" y="864108"/>
            <a:ext cx="7315200" cy="549224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85000" lnSpcReduction="20000"/>
          </a:bodyPr>
          <a:lstStyle/>
          <a:p>
            <a:pPr indent="-1828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3200">
                <a:solidFill>
                  <a:schemeClr val="dk1"/>
                </a:solidFill>
              </a:rPr>
              <a:t>Delivery of nicotine from e-cig is in doses range from negligible to larger than conventional cigarettes.</a:t>
            </a:r>
            <a:r>
              <a:rPr baseline="30000" lang="en-US" sz="3200">
                <a:solidFill>
                  <a:schemeClr val="dk1"/>
                </a:solidFill>
              </a:rPr>
              <a:t>2</a:t>
            </a:r>
            <a:endParaRPr/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3200">
                <a:solidFill>
                  <a:schemeClr val="dk1"/>
                </a:solidFill>
              </a:rPr>
              <a:t>Second-hand nicotine exposure is comparable to conventional cigarettes.</a:t>
            </a:r>
            <a:r>
              <a:rPr baseline="30000" lang="en-US" sz="3200">
                <a:solidFill>
                  <a:schemeClr val="dk1"/>
                </a:solidFill>
              </a:rPr>
              <a:t>2</a:t>
            </a:r>
            <a:endParaRPr/>
          </a:p>
          <a:p>
            <a:pPr indent="-42544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2600">
              <a:solidFill>
                <a:schemeClr val="dk1"/>
              </a:solidFill>
            </a:endParaRPr>
          </a:p>
          <a:p>
            <a:pPr indent="-18288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3200">
                <a:solidFill>
                  <a:schemeClr val="dk1"/>
                </a:solidFill>
              </a:rPr>
              <a:t>Exposure to nicotine &amp; toxicants from the aerosolisation of e-cig ingredients is dependent on usage &amp; characteristics of the device which influence the variability of potentially toxic substances emitted.</a:t>
            </a:r>
            <a:r>
              <a:rPr baseline="30000" lang="en-US" sz="3200">
                <a:solidFill>
                  <a:schemeClr val="dk1"/>
                </a:solidFill>
              </a:rPr>
              <a:t>7</a:t>
            </a:r>
            <a:endParaRPr/>
          </a:p>
          <a:p>
            <a:pPr indent="-42544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baseline="30000" sz="2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aseline="30000" lang="en-US" sz="2400">
                <a:solidFill>
                  <a:schemeClr val="dk1"/>
                </a:solidFill>
              </a:rPr>
              <a:t>2. National Center for Chronic Disease Prevention and Health Promotion (US) Office on Smoking and   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aseline="30000" lang="en-US" sz="2400">
                <a:solidFill>
                  <a:schemeClr val="dk1"/>
                </a:solidFill>
              </a:rPr>
              <a:t>     Health. E-Cigarette Use Among Youth and Young Adults: A Report of the Surgeon General. Atlanta  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aseline="30000" lang="en-US" sz="2400">
                <a:solidFill>
                  <a:schemeClr val="dk1"/>
                </a:solidFill>
              </a:rPr>
              <a:t>     (GA): Centers for Disease Control and Prevention (US); 2016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aseline="30000" lang="en-US" sz="2400">
                <a:solidFill>
                  <a:schemeClr val="dk1"/>
                </a:solidFill>
              </a:rPr>
              <a:t>     (Available at </a:t>
            </a:r>
            <a:r>
              <a:rPr baseline="30000" lang="en-US" sz="2400" u="sng">
                <a:solidFill>
                  <a:srgbClr val="0033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https://www.ncbi.nlm.nih.gov/books/NBK538680/</a:t>
            </a:r>
            <a:r>
              <a:rPr baseline="30000" lang="en-US" sz="2400">
                <a:solidFill>
                  <a:schemeClr val="dk1"/>
                </a:solidFill>
              </a:rPr>
              <a:t>)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aseline="30000" lang="en-US" sz="2400">
                <a:solidFill>
                  <a:schemeClr val="dk1"/>
                </a:solidFill>
              </a:rPr>
              <a:t>7. National Academies of Sciences, Engineering and Medicine. Public health consequences of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baseline="30000" lang="en-US" sz="2400">
                <a:solidFill>
                  <a:schemeClr val="dk1"/>
                </a:solidFill>
              </a:rPr>
              <a:t>    e-cigarettes. Washington, DC: The National Academies Press; 2018</a:t>
            </a:r>
            <a:endParaRPr/>
          </a:p>
          <a:p>
            <a:pPr indent="-10158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3200">
              <a:solidFill>
                <a:schemeClr val="dk1"/>
              </a:solidFill>
            </a:endParaRPr>
          </a:p>
        </p:txBody>
      </p:sp>
      <p:sp>
        <p:nvSpPr>
          <p:cNvPr id="149" name="Google Shape;149;p7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0" name="Google Shape;150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8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Health effect</a:t>
            </a:r>
            <a:endParaRPr b="1"/>
          </a:p>
        </p:txBody>
      </p:sp>
      <p:sp>
        <p:nvSpPr>
          <p:cNvPr id="156" name="Google Shape;156;p8"/>
          <p:cNvSpPr txBox="1"/>
          <p:nvPr>
            <p:ph idx="1" type="body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2500" lnSpcReduction="20000"/>
          </a:bodyPr>
          <a:lstStyle/>
          <a:p>
            <a:pPr indent="-205581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3500">
                <a:solidFill>
                  <a:schemeClr val="dk1"/>
                </a:solidFill>
              </a:rPr>
              <a:t>Inhalation of e-cig aerosol could potentially cause:</a:t>
            </a:r>
            <a:r>
              <a:rPr baseline="30000" lang="en-US" sz="3500">
                <a:solidFill>
                  <a:schemeClr val="dk1"/>
                </a:solidFill>
              </a:rPr>
              <a:t>2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ct val="100000"/>
              <a:buChar char="●"/>
            </a:pPr>
            <a:r>
              <a:rPr lang="en-US" sz="3000">
                <a:solidFill>
                  <a:schemeClr val="dk1"/>
                </a:solidFill>
              </a:rPr>
              <a:t>Adverse effects due to acute administration of nicotine, flavourants, chemicals, other particulates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3000">
                <a:solidFill>
                  <a:schemeClr val="dk1"/>
                </a:solidFill>
              </a:rPr>
              <a:t>Accidental overdose of nicotine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3000">
                <a:solidFill>
                  <a:schemeClr val="dk1"/>
                </a:solidFill>
              </a:rPr>
              <a:t>Developmental effects on the brain from nicotine exposure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3000">
                <a:solidFill>
                  <a:schemeClr val="dk1"/>
                </a:solidFill>
              </a:rPr>
              <a:t>Uptake of subsequent illicit drug use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3000">
                <a:solidFill>
                  <a:schemeClr val="dk1"/>
                </a:solidFill>
              </a:rPr>
              <a:t>Gateway to conventional cigarettes &amp; dual use of both types of cigarettes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3000">
                <a:solidFill>
                  <a:schemeClr val="dk1"/>
                </a:solidFill>
              </a:rPr>
              <a:t>Negative psychosocial health</a:t>
            </a:r>
            <a:endParaRPr/>
          </a:p>
          <a:p>
            <a:pPr indent="-18288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Char char="●"/>
            </a:pPr>
            <a:r>
              <a:rPr lang="en-US" sz="3000">
                <a:solidFill>
                  <a:schemeClr val="dk1"/>
                </a:solidFill>
              </a:rPr>
              <a:t>Battery explosion</a:t>
            </a:r>
            <a:endParaRPr/>
          </a:p>
          <a:p>
            <a:pPr indent="0" lvl="0" marL="182880" rtl="0" algn="l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baseline="30000" sz="3200">
              <a:solidFill>
                <a:schemeClr val="dk1"/>
              </a:solidFill>
            </a:endParaRPr>
          </a:p>
        </p:txBody>
      </p:sp>
      <p:sp>
        <p:nvSpPr>
          <p:cNvPr id="157" name="Google Shape;157;p8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8" name="Google Shape;15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9"/>
          <p:cNvSpPr txBox="1"/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b="1" lang="en-US"/>
              <a:t>Health effect</a:t>
            </a:r>
            <a:r>
              <a:rPr b="1" lang="en-US" sz="2000"/>
              <a:t>-2</a:t>
            </a:r>
            <a:endParaRPr b="1" sz="2000"/>
          </a:p>
        </p:txBody>
      </p:sp>
      <p:sp>
        <p:nvSpPr>
          <p:cNvPr id="164" name="Google Shape;164;p9"/>
          <p:cNvSpPr txBox="1"/>
          <p:nvPr>
            <p:ph idx="1" type="body"/>
          </p:nvPr>
        </p:nvSpPr>
        <p:spPr>
          <a:xfrm>
            <a:off x="3869268" y="660910"/>
            <a:ext cx="7315200" cy="576760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55000" lnSpcReduction="20000"/>
          </a:bodyPr>
          <a:lstStyle/>
          <a:p>
            <a:pPr indent="-178117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E-cig can induce negative cardiovascular effects through various mechanisms.</a:t>
            </a:r>
            <a:r>
              <a:rPr baseline="30000" lang="en-US" sz="5100">
                <a:solidFill>
                  <a:schemeClr val="dk1"/>
                </a:solidFill>
              </a:rPr>
              <a:t>8</a:t>
            </a:r>
            <a:endParaRPr/>
          </a:p>
          <a:p>
            <a:pPr indent="-178117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Daily e-cig use is associated with increased odds of having myocardial infarction.</a:t>
            </a:r>
            <a:r>
              <a:rPr baseline="30000" lang="en-US" sz="5100">
                <a:solidFill>
                  <a:schemeClr val="dk1"/>
                </a:solidFill>
              </a:rPr>
              <a:t>9</a:t>
            </a:r>
            <a:endParaRPr/>
          </a:p>
          <a:p>
            <a:pPr indent="-178117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-US" sz="5100">
                <a:solidFill>
                  <a:schemeClr val="dk1"/>
                </a:solidFill>
              </a:rPr>
              <a:t>E-cig aerosol exposure is also associated with respiratory symptoms in healthy individuals &amp; increased symptoms of patients with asthma, cystic fibrosis &amp; COPD.</a:t>
            </a:r>
            <a:r>
              <a:rPr baseline="30000" lang="en-US" sz="5100">
                <a:solidFill>
                  <a:schemeClr val="dk1"/>
                </a:solidFill>
              </a:rPr>
              <a:t>10</a:t>
            </a:r>
            <a:endParaRPr/>
          </a:p>
          <a:p>
            <a:pPr indent="-57150" lvl="0" marL="18288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None/>
            </a:pPr>
            <a:r>
              <a:t/>
            </a:r>
            <a:endParaRPr sz="3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  8. Buchanan ND, et al. Cardiovascular risk of electronic cigarettes: a review of preclinical and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       clinical studies. Cardiovasc Res. 2020;116(1):40-50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  9. Alzahrani T, et al. Association Between Electronic Cigarette Use and Myocardial Infarction. Am 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      J Prev Med. 2018;55(4):455-461. Erratum in: Am J Prev Med. 2019;57(4):579-584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10. Thirión-Romero I, et al. Respiratory Impact of Electronic Cigarettes an “Low-Risk”                 </a:t>
            </a:r>
            <a:endParaRPr/>
          </a:p>
          <a:p>
            <a:pPr indent="0" lvl="0" marL="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en-US" sz="2500">
                <a:solidFill>
                  <a:schemeClr val="dk1"/>
                </a:solidFill>
              </a:rPr>
              <a:t>       Tobacco. Rev Invest Clin. 2019;71(1):17-27</a:t>
            </a:r>
            <a:endParaRPr baseline="30000" sz="2500">
              <a:solidFill>
                <a:schemeClr val="dk1"/>
              </a:solidFill>
            </a:endParaRPr>
          </a:p>
        </p:txBody>
      </p:sp>
      <p:sp>
        <p:nvSpPr>
          <p:cNvPr id="165" name="Google Shape;165;p9"/>
          <p:cNvSpPr txBox="1"/>
          <p:nvPr>
            <p:ph idx="12" type="sldNum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66" name="Google Shape;16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97442" y="5240313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2021-12-21T02:11:57Z</dcterms:created>
  <dc:creator>Mohd Aminuddin Mohd Yusof</dc:creator>
</cp:coreProperties>
</file>